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1100" r:id="rId2"/>
    <p:sldId id="1369" r:id="rId3"/>
    <p:sldId id="518" r:id="rId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6572C-7312-4723-AEBD-165C057B680A}" type="datetimeFigureOut">
              <a:rPr lang="da-DK" smtClean="0"/>
              <a:t>02-11-2021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6538D-E936-4C44-A099-EBF9057A5F8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9902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Basis – implementeringspris på 3.000 kr. + 250 kr. pr. måned</a:t>
            </a:r>
          </a:p>
          <a:p>
            <a:endParaRPr lang="da-DK" dirty="0"/>
          </a:p>
          <a:p>
            <a:r>
              <a:rPr lang="da-DK" dirty="0"/>
              <a:t>Professionel – implementeringspris på 7.000 kr. + 400 kr. pr. måned </a:t>
            </a:r>
          </a:p>
          <a:p>
            <a:endParaRPr lang="da-DK" dirty="0"/>
          </a:p>
          <a:p>
            <a:r>
              <a:rPr lang="da-DK" dirty="0"/>
              <a:t>Individuel – afhænger af omfanget/størrelsen på virksomheden </a:t>
            </a:r>
          </a:p>
        </p:txBody>
      </p:sp>
    </p:spTree>
    <p:extLst>
      <p:ext uri="{BB962C8B-B14F-4D97-AF65-F5344CB8AC3E}">
        <p14:creationId xmlns:p14="http://schemas.microsoft.com/office/powerpoint/2010/main" val="4206563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83F8F4-5E59-4D16-A550-89652A7FC6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1B20681-FD2F-4914-A960-87FB1ECB29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66FB779-04B9-45A3-9FE4-D6DEC91B1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A563-6BD3-4FF9-A8FB-CB4E967D61C3}" type="datetimeFigureOut">
              <a:rPr lang="da-DK" smtClean="0"/>
              <a:t>02-11-2021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EA4FC4B-F624-434A-A170-028632B43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85DE365-A0C1-4946-9FD9-C25ACAC1E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71915-F85F-4E21-AE28-E985A572A2C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0840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FB780D-573C-4D7F-89FA-17197EC68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B74F711-4C1A-4939-B04A-8BFDBD7E9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6FA03D0-4D77-47AE-B644-3447E53C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A563-6BD3-4FF9-A8FB-CB4E967D61C3}" type="datetimeFigureOut">
              <a:rPr lang="da-DK" smtClean="0"/>
              <a:t>02-11-2021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A227E5B-BA40-47E3-90C8-14449DEDF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6111B85-2F66-446B-8957-7CAA068FF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71915-F85F-4E21-AE28-E985A572A2C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5371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15ED189-4C80-47A6-9DF0-836F41A14D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0EB89AC-0B4F-477F-B205-EBB4453463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9545FB3-F213-43C8-80C9-02FBDF809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A563-6BD3-4FF9-A8FB-CB4E967D61C3}" type="datetimeFigureOut">
              <a:rPr lang="da-DK" smtClean="0"/>
              <a:t>02-11-2021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031D6E6-C178-415E-871B-15060BE7B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DDFE739-571D-4F59-A331-CBD424EB2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71915-F85F-4E21-AE28-E985A572A2C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7762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140F9C-02B8-45F6-93DF-55D317AC95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6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8A7565AC-60B8-4E51-AE5D-F7791D078CF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77173314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8A7565AC-60B8-4E51-AE5D-F7791D078C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 hidden="1">
            <a:extLst>
              <a:ext uri="{FF2B5EF4-FFF2-40B4-BE49-F238E27FC236}">
                <a16:creationId xmlns:a16="http://schemas.microsoft.com/office/drawing/2014/main" id="{81A5E197-18EE-488B-B9D7-9673EBDE302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412740" rtl="0" eaLnBrk="1" fontAlgn="auto" latinLnBrk="0" hangingPunct="0">
              <a:lnSpc>
                <a:spcPts val="41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2667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layfair Display" panose="020B0604020202020204" charset="0"/>
              <a:ea typeface="ＭＳ Ｐゴシック" panose="020B0600070205080204" pitchFamily="34" charset="-128"/>
              <a:cs typeface="Tahoma" panose="020B0604030504040204" pitchFamily="34" charset="0"/>
              <a:sym typeface="Playfair Display" panose="020B0604020202020204" charset="0"/>
            </a:endParaRPr>
          </a:p>
        </p:txBody>
      </p:sp>
      <p:sp>
        <p:nvSpPr>
          <p:cNvPr id="4" name="Rektangel 3"/>
          <p:cNvSpPr/>
          <p:nvPr userDrawn="1"/>
        </p:nvSpPr>
        <p:spPr>
          <a:xfrm>
            <a:off x="0" y="0"/>
            <a:ext cx="12192000" cy="148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274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3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PT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67" y="0"/>
            <a:ext cx="9601067" cy="1488000"/>
          </a:xfrm>
        </p:spPr>
        <p:txBody>
          <a:bodyPr anchor="ctr" anchorCtr="0">
            <a:noAutofit/>
          </a:bodyPr>
          <a:lstStyle>
            <a:lvl1pPr>
              <a:lnSpc>
                <a:spcPts val="4133"/>
              </a:lnSpc>
              <a:defRPr sz="2667" cap="none">
                <a:solidFill>
                  <a:schemeClr val="tx1"/>
                </a:solidFill>
                <a:effectLst/>
              </a:defRPr>
            </a:lvl1pPr>
          </a:lstStyle>
          <a:p>
            <a:r>
              <a:rPr lang="da-DK" dirty="0"/>
              <a:t>Klik for at indtaste overskrift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3B83483-DA4B-48ED-839A-D91F01E6DF5F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295470" y="1680000"/>
            <a:ext cx="9601065" cy="443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95757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F2C28E-AE43-4C8C-8E2E-10EAE6B55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8156A79-C8CD-4222-B90A-17B25140B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ABF94F3-3FE7-4B3E-96D7-0B81BC895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A563-6BD3-4FF9-A8FB-CB4E967D61C3}" type="datetimeFigureOut">
              <a:rPr lang="da-DK" smtClean="0"/>
              <a:t>02-11-2021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0530956-3811-40B6-B40A-B448343AB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2026D65-63E5-44B3-B41A-5AA96A042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71915-F85F-4E21-AE28-E985A572A2C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7856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08BB5F-3ADA-4490-9CEA-CFB42A984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36D3781-DB56-4CF1-A5CE-C0111587B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75B8200-6D4B-4A3D-B312-A358E5B35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A563-6BD3-4FF9-A8FB-CB4E967D61C3}" type="datetimeFigureOut">
              <a:rPr lang="da-DK" smtClean="0"/>
              <a:t>02-11-2021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929C262-66E3-4622-B298-E7FFAB289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CBDB9C8-BFE4-455F-BB0B-09E3E8FA3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71915-F85F-4E21-AE28-E985A572A2C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1036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3722B9-6DED-473D-BCFE-7FD346ADD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6BA6666-9040-48BB-82C3-32587A2AD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C3D9A0E-5AF1-44C3-B17B-740ED25C25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075215B-B4FE-4DD3-BB15-E9BA1E158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A563-6BD3-4FF9-A8FB-CB4E967D61C3}" type="datetimeFigureOut">
              <a:rPr lang="da-DK" smtClean="0"/>
              <a:t>02-11-2021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771BB7F-AA93-4E5D-80DF-276D94C6C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54AB0B7-6123-457D-8F17-0D42B16E6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71915-F85F-4E21-AE28-E985A572A2C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9632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7BE5BC-141D-4EBA-AD87-805C3C889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203352C-2173-42D9-8B3F-2451E0C15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8D01028-077B-42DD-A094-6257EAD1F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6D11840-4C12-47BF-8C95-605F4F408F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2256C95-7207-4F4C-A302-B3F4CC1345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28D6AF9E-FD79-4BAF-93A5-BA16ED9FB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A563-6BD3-4FF9-A8FB-CB4E967D61C3}" type="datetimeFigureOut">
              <a:rPr lang="da-DK" smtClean="0"/>
              <a:t>02-11-2021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20A00E24-4CE8-4F8F-842A-83D142E3A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BBCC2B80-EE86-417C-8A75-3177B114C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71915-F85F-4E21-AE28-E985A572A2C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6614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CD677C-4826-4ADD-A1E5-E8A4AE842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7FCC4DD-DAEA-4C22-AA4E-6247E3C8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A563-6BD3-4FF9-A8FB-CB4E967D61C3}" type="datetimeFigureOut">
              <a:rPr lang="da-DK" smtClean="0"/>
              <a:t>02-11-2021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B9D0A44-F63E-43C2-AEE3-10A11D219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75F5BA4-0128-47A3-B74B-A5C8F6F8C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71915-F85F-4E21-AE28-E985A572A2C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444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AE75EBA-2509-4F78-9752-7DFD318AE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A563-6BD3-4FF9-A8FB-CB4E967D61C3}" type="datetimeFigureOut">
              <a:rPr lang="da-DK" smtClean="0"/>
              <a:t>02-11-2021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7D263E5-160B-4EC4-97B4-E5769F6DC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2262981-3422-4E5B-94DE-5135E5656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71915-F85F-4E21-AE28-E985A572A2C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729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6C1DBB-D763-412E-B41A-B0FFE910A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58E7F19-677B-4094-9F78-EF83E3EF5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FEA9338-15F5-4C17-A081-6C9D55651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03CA5BA-0A65-4938-902C-63E68A498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A563-6BD3-4FF9-A8FB-CB4E967D61C3}" type="datetimeFigureOut">
              <a:rPr lang="da-DK" smtClean="0"/>
              <a:t>02-11-2021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CD8A70A-0DBB-4A28-A0C8-C9B33187D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AD98FAF-4FAE-4FEB-B351-99008B428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71915-F85F-4E21-AE28-E985A572A2C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8146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32805A-9849-4708-BA2D-7FC2A7474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E312D23E-D263-41D6-9AD9-6B2E48548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E0C6BB6-661A-4294-8A0A-05767C79F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E7FACE0-650A-4B20-A065-FB79D355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4A563-6BD3-4FF9-A8FB-CB4E967D61C3}" type="datetimeFigureOut">
              <a:rPr lang="da-DK" smtClean="0"/>
              <a:t>02-11-2021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A2272A8-48EA-4E33-AB0B-650923784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F434FF4-FDDC-4BD9-BC50-9AC4ECD50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71915-F85F-4E21-AE28-E985A572A2C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345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DB14E53-EE27-45CB-B5CC-5DBADED28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66140D8-DCFE-4889-8E43-8F54542B9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16A40B0-AC2B-4D8C-9726-07BE2B3A2C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4A563-6BD3-4FF9-A8FB-CB4E967D61C3}" type="datetimeFigureOut">
              <a:rPr lang="da-DK" smtClean="0"/>
              <a:t>02-11-2021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620F188-05A7-4277-B3C7-9AFF40281E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2BD099D-475B-44EC-9ADB-E8901234AB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71915-F85F-4E21-AE28-E985A572A2C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475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wk@dahllaw.d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3.xml"/><Relationship Id="rId7" Type="http://schemas.microsoft.com/office/2007/relationships/hdphoto" Target="../media/hdphoto1.wdp"/><Relationship Id="rId12" Type="http://schemas.openxmlformats.org/officeDocument/2006/relationships/image" Target="../media/image9.svg"/><Relationship Id="rId17" Type="http://schemas.openxmlformats.org/officeDocument/2006/relationships/image" Target="../media/image14.svg"/><Relationship Id="rId2" Type="http://schemas.openxmlformats.org/officeDocument/2006/relationships/tags" Target="../tags/tag3.xml"/><Relationship Id="rId16" Type="http://schemas.openxmlformats.org/officeDocument/2006/relationships/image" Target="../media/image13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emf"/><Relationship Id="rId15" Type="http://schemas.openxmlformats.org/officeDocument/2006/relationships/image" Target="../media/image12.png"/><Relationship Id="rId10" Type="http://schemas.openxmlformats.org/officeDocument/2006/relationships/image" Target="../media/image7.svg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png"/><Relationship Id="rId1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>
            <a:extLst>
              <a:ext uri="{FF2B5EF4-FFF2-40B4-BE49-F238E27FC236}">
                <a16:creationId xmlns:a16="http://schemas.microsoft.com/office/drawing/2014/main" id="{A694C359-8910-4546-98F7-B68431A4CBE9}"/>
              </a:ext>
            </a:extLst>
          </p:cNvPr>
          <p:cNvSpPr txBox="1"/>
          <p:nvPr/>
        </p:nvSpPr>
        <p:spPr>
          <a:xfrm flipH="1">
            <a:off x="4939645" y="1592440"/>
            <a:ext cx="6913239" cy="42493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800"/>
              </a:spcAft>
            </a:pPr>
            <a:r>
              <a:rPr lang="da-DK" sz="2133" b="1" dirty="0">
                <a:solidFill>
                  <a:srgbClr val="000000"/>
                </a:solidFill>
                <a:latin typeface="Univers" panose="020B05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DAHL Advokatpartnerselskab tilbyder:</a:t>
            </a:r>
            <a:br>
              <a:rPr lang="da-DK" sz="2133" b="1" dirty="0">
                <a:solidFill>
                  <a:srgbClr val="000000"/>
                </a:solidFill>
                <a:latin typeface="Univers" panose="020B05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da-DK" sz="2133" b="1" dirty="0">
              <a:solidFill>
                <a:srgbClr val="000000"/>
              </a:solidFill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da-DK" sz="2133" b="1" dirty="0">
                <a:solidFill>
                  <a:srgbClr val="000000"/>
                </a:solidFill>
                <a:latin typeface="Univers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 - medlemsfordel for HORESTA-medlemmer: </a:t>
            </a:r>
          </a:p>
          <a:p>
            <a:pPr lvl="0">
              <a:lnSpc>
                <a:spcPct val="107000"/>
              </a:lnSpc>
            </a:pPr>
            <a:r>
              <a:rPr lang="da-DK" sz="2133" b="1" dirty="0">
                <a:solidFill>
                  <a:srgbClr val="000000"/>
                </a:solidFill>
                <a:latin typeface="Univers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20 % af prisen på løsningerne </a:t>
            </a:r>
          </a:p>
          <a:p>
            <a:pPr lvl="0">
              <a:lnSpc>
                <a:spcPct val="107000"/>
              </a:lnSpc>
            </a:pPr>
            <a:endParaRPr lang="da-DK" sz="2133" b="1" dirty="0">
              <a:solidFill>
                <a:srgbClr val="000000"/>
              </a:solidFill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da-DK" sz="2133" b="1" dirty="0">
                <a:solidFill>
                  <a:srgbClr val="000000"/>
                </a:solidFill>
                <a:latin typeface="Univers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Prisen udgør en implementeringspris + abonnementspris pr. måned </a:t>
            </a:r>
          </a:p>
          <a:p>
            <a:pPr lvl="0">
              <a:lnSpc>
                <a:spcPct val="107000"/>
              </a:lnSpc>
            </a:pPr>
            <a:r>
              <a:rPr lang="da-DK" sz="2133" b="1" dirty="0">
                <a:solidFill>
                  <a:srgbClr val="000000"/>
                </a:solidFill>
                <a:latin typeface="Univers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da-DK" sz="2133" b="1" i="1" dirty="0">
                <a:solidFill>
                  <a:srgbClr val="000000"/>
                </a:solidFill>
                <a:latin typeface="Univers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nedenstående priser er standardpriser, hvor rabatten ikke er fratrukket) </a:t>
            </a:r>
          </a:p>
          <a:p>
            <a:pPr lvl="0">
              <a:lnSpc>
                <a:spcPct val="107000"/>
              </a:lnSpc>
            </a:pPr>
            <a:endParaRPr lang="da-DK" sz="2133" b="1" i="1" dirty="0">
              <a:solidFill>
                <a:srgbClr val="000000"/>
              </a:solidFill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da-DK" sz="2133" b="1" dirty="0">
                <a:solidFill>
                  <a:srgbClr val="000000"/>
                </a:solidFill>
                <a:latin typeface="Univers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Kontakt</a:t>
            </a:r>
            <a:r>
              <a:rPr lang="da-DK" sz="2133" b="1">
                <a:solidFill>
                  <a:srgbClr val="000000"/>
                </a:solidFill>
                <a:latin typeface="Univers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Advokat </a:t>
            </a:r>
            <a:r>
              <a:rPr lang="da-DK" sz="2133" b="1" dirty="0">
                <a:solidFill>
                  <a:srgbClr val="000000"/>
                </a:solidFill>
                <a:latin typeface="Univers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Søren Wolder, </a:t>
            </a:r>
            <a:r>
              <a:rPr lang="da-DK" sz="2133" b="1" dirty="0">
                <a:solidFill>
                  <a:srgbClr val="000000"/>
                </a:solidFill>
                <a:latin typeface="Univers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swk@dahllaw.dk</a:t>
            </a:r>
            <a:r>
              <a:rPr lang="da-DK" sz="2133" b="1" dirty="0">
                <a:solidFill>
                  <a:srgbClr val="000000"/>
                </a:solidFill>
                <a:latin typeface="Univers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tlf. 30 84 35 12 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F4CC6609-B654-4EFF-B999-B7ABEBE25EDF}"/>
              </a:ext>
            </a:extLst>
          </p:cNvPr>
          <p:cNvSpPr txBox="1"/>
          <p:nvPr/>
        </p:nvSpPr>
        <p:spPr>
          <a:xfrm>
            <a:off x="4836439" y="720001"/>
            <a:ext cx="7016445" cy="59503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1100639"/>
            <a:r>
              <a:rPr lang="da-DK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Løsningsmuligheder – DAHL 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EB67C1EB-3651-4D5A-A4E0-A5177160D0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4526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99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D039102B-32AD-47E2-B9D5-FD370E55D32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D039102B-32AD-47E2-B9D5-FD370E55D3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Billede 9" descr="Bygning mod en klar blå himmel">
            <a:extLst>
              <a:ext uri="{FF2B5EF4-FFF2-40B4-BE49-F238E27FC236}">
                <a16:creationId xmlns:a16="http://schemas.microsoft.com/office/drawing/2014/main" id="{0029BDCC-CA3B-46E5-8ECB-B27E453B4FA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35" y="4235"/>
            <a:ext cx="12187765" cy="6858000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413C3D20-72AE-4A4A-A8C7-2B20DAD69412}"/>
              </a:ext>
            </a:extLst>
          </p:cNvPr>
          <p:cNvSpPr/>
          <p:nvPr/>
        </p:nvSpPr>
        <p:spPr>
          <a:xfrm>
            <a:off x="0" y="0"/>
            <a:ext cx="12192000" cy="6862235"/>
          </a:xfrm>
          <a:prstGeom prst="rect">
            <a:avLst/>
          </a:prstGeom>
          <a:solidFill>
            <a:schemeClr val="tx1">
              <a:alpha val="48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05787">
              <a:defRPr/>
            </a:pPr>
            <a:endParaRPr lang="da-DK" sz="2133" dirty="0">
              <a:solidFill>
                <a:prstClr val="white"/>
              </a:solidFill>
              <a:latin typeface="Calibri"/>
              <a:sym typeface="PT Sans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AEF3FC7-8DB5-48EB-B33F-4E4A7FFC153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063158" y="1178917"/>
            <a:ext cx="5173429" cy="3516971"/>
          </a:xfrm>
          <a:prstGeom prst="rect">
            <a:avLst/>
          </a:prstGeom>
        </p:spPr>
      </p:pic>
      <p:grpSp>
        <p:nvGrpSpPr>
          <p:cNvPr id="16" name="Gruppe 15">
            <a:extLst>
              <a:ext uri="{FF2B5EF4-FFF2-40B4-BE49-F238E27FC236}">
                <a16:creationId xmlns:a16="http://schemas.microsoft.com/office/drawing/2014/main" id="{E75228B7-9989-47BC-B9DF-496C07CADEB0}"/>
              </a:ext>
            </a:extLst>
          </p:cNvPr>
          <p:cNvGrpSpPr/>
          <p:nvPr/>
        </p:nvGrpSpPr>
        <p:grpSpPr>
          <a:xfrm>
            <a:off x="8807460" y="4807874"/>
            <a:ext cx="2981901" cy="1571790"/>
            <a:chOff x="395536" y="843558"/>
            <a:chExt cx="2236426" cy="1178843"/>
          </a:xfrm>
        </p:grpSpPr>
        <p:sp>
          <p:nvSpPr>
            <p:cNvPr id="11" name="Tekstfelt 10">
              <a:extLst>
                <a:ext uri="{FF2B5EF4-FFF2-40B4-BE49-F238E27FC236}">
                  <a16:creationId xmlns:a16="http://schemas.microsoft.com/office/drawing/2014/main" id="{2D8F4AE7-3B2C-41A6-8815-60B82ECA6834}"/>
                </a:ext>
              </a:extLst>
            </p:cNvPr>
            <p:cNvSpPr txBox="1"/>
            <p:nvPr/>
          </p:nvSpPr>
          <p:spPr>
            <a:xfrm>
              <a:off x="757665" y="1230019"/>
              <a:ext cx="1512168" cy="238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05787">
                <a:defRPr/>
              </a:pPr>
              <a:r>
                <a:rPr lang="da-DK" sz="1467" b="1" dirty="0">
                  <a:solidFill>
                    <a:prstClr val="white"/>
                  </a:solidFill>
                  <a:latin typeface="Calibri"/>
                  <a:sym typeface="PT Sans"/>
                </a:rPr>
                <a:t>Fleksibilitet</a:t>
              </a:r>
            </a:p>
          </p:txBody>
        </p:sp>
        <p:sp>
          <p:nvSpPr>
            <p:cNvPr id="12" name="Tekstfelt 11">
              <a:extLst>
                <a:ext uri="{FF2B5EF4-FFF2-40B4-BE49-F238E27FC236}">
                  <a16:creationId xmlns:a16="http://schemas.microsoft.com/office/drawing/2014/main" id="{D08B853C-5AB1-454E-B428-CAFA4CE9AA6B}"/>
                </a:ext>
              </a:extLst>
            </p:cNvPr>
            <p:cNvSpPr txBox="1"/>
            <p:nvPr/>
          </p:nvSpPr>
          <p:spPr>
            <a:xfrm>
              <a:off x="395536" y="1491630"/>
              <a:ext cx="2236426" cy="530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05787">
                <a:defRPr/>
              </a:pPr>
              <a:r>
                <a:rPr lang="da-DK" sz="1333" dirty="0">
                  <a:solidFill>
                    <a:prstClr val="white"/>
                  </a:solidFill>
                  <a:latin typeface="Calibri"/>
                  <a:sym typeface="PT Sans"/>
                </a:rPr>
                <a:t>DAHL Whistleblower giver mulighed for fuld fleksibilitet i implementering, drift og sagsbehandling</a:t>
              </a:r>
            </a:p>
          </p:txBody>
        </p:sp>
        <p:pic>
          <p:nvPicPr>
            <p:cNvPr id="15" name="Grafik 14" descr="Ur kontur">
              <a:extLst>
                <a:ext uri="{FF2B5EF4-FFF2-40B4-BE49-F238E27FC236}">
                  <a16:creationId xmlns:a16="http://schemas.microsoft.com/office/drawing/2014/main" id="{44B64BAA-001F-43BF-8709-59230F067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320519" y="843558"/>
              <a:ext cx="386461" cy="386461"/>
            </a:xfrm>
            <a:prstGeom prst="rect">
              <a:avLst/>
            </a:prstGeom>
          </p:spPr>
        </p:pic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C25F6DB-D0F4-48B2-955F-83235290FC25}"/>
              </a:ext>
            </a:extLst>
          </p:cNvPr>
          <p:cNvGrpSpPr/>
          <p:nvPr/>
        </p:nvGrpSpPr>
        <p:grpSpPr>
          <a:xfrm>
            <a:off x="-101108" y="4807875"/>
            <a:ext cx="2981901" cy="1564528"/>
            <a:chOff x="393948" y="2505189"/>
            <a:chExt cx="2236426" cy="1173396"/>
          </a:xfrm>
        </p:grpSpPr>
        <p:sp>
          <p:nvSpPr>
            <p:cNvPr id="33" name="Tekstfelt 32">
              <a:extLst>
                <a:ext uri="{FF2B5EF4-FFF2-40B4-BE49-F238E27FC236}">
                  <a16:creationId xmlns:a16="http://schemas.microsoft.com/office/drawing/2014/main" id="{E6668A5C-F23A-42EB-8BA5-F95AA1644A39}"/>
                </a:ext>
              </a:extLst>
            </p:cNvPr>
            <p:cNvSpPr txBox="1"/>
            <p:nvPr/>
          </p:nvSpPr>
          <p:spPr>
            <a:xfrm>
              <a:off x="756076" y="2886204"/>
              <a:ext cx="1583675" cy="238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05787">
                <a:defRPr/>
              </a:pPr>
              <a:r>
                <a:rPr lang="da-DK" sz="1467" b="1" dirty="0">
                  <a:solidFill>
                    <a:prstClr val="white"/>
                  </a:solidFill>
                  <a:latin typeface="Calibri"/>
                  <a:sym typeface="PT Sans"/>
                </a:rPr>
                <a:t>Professionel håndtering</a:t>
              </a:r>
            </a:p>
          </p:txBody>
        </p:sp>
        <p:sp>
          <p:nvSpPr>
            <p:cNvPr id="34" name="Tekstfelt 33">
              <a:extLst>
                <a:ext uri="{FF2B5EF4-FFF2-40B4-BE49-F238E27FC236}">
                  <a16:creationId xmlns:a16="http://schemas.microsoft.com/office/drawing/2014/main" id="{747DD5A3-0080-48F9-A5FA-5F7F36C0A8DE}"/>
                </a:ext>
              </a:extLst>
            </p:cNvPr>
            <p:cNvSpPr txBox="1"/>
            <p:nvPr/>
          </p:nvSpPr>
          <p:spPr>
            <a:xfrm>
              <a:off x="393948" y="3147814"/>
              <a:ext cx="2236426" cy="530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05787">
                <a:defRPr/>
              </a:pPr>
              <a:r>
                <a:rPr lang="da-DK" sz="1333" dirty="0">
                  <a:solidFill>
                    <a:prstClr val="white"/>
                  </a:solidFill>
                  <a:latin typeface="Calibri"/>
                  <a:sym typeface="PT Sans"/>
                </a:rPr>
                <a:t>DAHL sikrer en professionel og situationsvant håndtering af whistleblowerordningen.</a:t>
              </a:r>
            </a:p>
          </p:txBody>
        </p:sp>
        <p:pic>
          <p:nvPicPr>
            <p:cNvPr id="45" name="Grafik 44" descr="Rejsetaske kontur">
              <a:extLst>
                <a:ext uri="{FF2B5EF4-FFF2-40B4-BE49-F238E27FC236}">
                  <a16:creationId xmlns:a16="http://schemas.microsoft.com/office/drawing/2014/main" id="{DD7045B0-9BD7-4E2D-95D2-4ABF01F36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357406" y="2505189"/>
              <a:ext cx="381014" cy="381014"/>
            </a:xfrm>
            <a:prstGeom prst="rect">
              <a:avLst/>
            </a:prstGeom>
          </p:spPr>
        </p:pic>
      </p:grpSp>
      <p:grpSp>
        <p:nvGrpSpPr>
          <p:cNvPr id="49" name="Gruppe 48">
            <a:extLst>
              <a:ext uri="{FF2B5EF4-FFF2-40B4-BE49-F238E27FC236}">
                <a16:creationId xmlns:a16="http://schemas.microsoft.com/office/drawing/2014/main" id="{06F56852-4138-45B0-99B8-7A1B98EF6737}"/>
              </a:ext>
            </a:extLst>
          </p:cNvPr>
          <p:cNvGrpSpPr/>
          <p:nvPr/>
        </p:nvGrpSpPr>
        <p:grpSpPr>
          <a:xfrm>
            <a:off x="5754019" y="4800611"/>
            <a:ext cx="2981901" cy="1571790"/>
            <a:chOff x="6588224" y="890594"/>
            <a:chExt cx="2236426" cy="1178843"/>
          </a:xfrm>
        </p:grpSpPr>
        <p:sp>
          <p:nvSpPr>
            <p:cNvPr id="37" name="Tekstfelt 36">
              <a:extLst>
                <a:ext uri="{FF2B5EF4-FFF2-40B4-BE49-F238E27FC236}">
                  <a16:creationId xmlns:a16="http://schemas.microsoft.com/office/drawing/2014/main" id="{5349B35D-2FD0-4DA5-85A9-355A93132C3D}"/>
                </a:ext>
              </a:extLst>
            </p:cNvPr>
            <p:cNvSpPr txBox="1"/>
            <p:nvPr/>
          </p:nvSpPr>
          <p:spPr>
            <a:xfrm>
              <a:off x="6950353" y="1277056"/>
              <a:ext cx="1512168" cy="238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05787">
                <a:defRPr/>
              </a:pPr>
              <a:r>
                <a:rPr lang="da-DK" sz="1467" b="1" dirty="0">
                  <a:solidFill>
                    <a:prstClr val="white"/>
                  </a:solidFill>
                  <a:latin typeface="Calibri"/>
                  <a:sym typeface="PT Sans"/>
                </a:rPr>
                <a:t>Troværdighed</a:t>
              </a:r>
            </a:p>
          </p:txBody>
        </p:sp>
        <p:sp>
          <p:nvSpPr>
            <p:cNvPr id="38" name="Tekstfelt 37">
              <a:extLst>
                <a:ext uri="{FF2B5EF4-FFF2-40B4-BE49-F238E27FC236}">
                  <a16:creationId xmlns:a16="http://schemas.microsoft.com/office/drawing/2014/main" id="{FE79B6CF-DA8E-4328-9238-196589235E7E}"/>
                </a:ext>
              </a:extLst>
            </p:cNvPr>
            <p:cNvSpPr txBox="1"/>
            <p:nvPr/>
          </p:nvSpPr>
          <p:spPr>
            <a:xfrm>
              <a:off x="6588224" y="1538666"/>
              <a:ext cx="2236426" cy="530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05787">
                <a:defRPr/>
              </a:pPr>
              <a:r>
                <a:rPr lang="da-DK" sz="1333" dirty="0">
                  <a:solidFill>
                    <a:prstClr val="white"/>
                  </a:solidFill>
                  <a:latin typeface="Calibri"/>
                  <a:sym typeface="PT Sans"/>
                </a:rPr>
                <a:t>DAHL optræder som upartisk ekstern tredjepart og sikrer troværdighed og fortrolighed i ordningen.</a:t>
              </a:r>
            </a:p>
          </p:txBody>
        </p:sp>
        <p:pic>
          <p:nvPicPr>
            <p:cNvPr id="48" name="Grafik 47" descr="Retfærdighedsvægte med massiv udfyldning">
              <a:extLst>
                <a:ext uri="{FF2B5EF4-FFF2-40B4-BE49-F238E27FC236}">
                  <a16:creationId xmlns:a16="http://schemas.microsoft.com/office/drawing/2014/main" id="{E436C73B-C0E5-4195-BB0E-42E8F475C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7513206" y="890594"/>
              <a:ext cx="386461" cy="386461"/>
            </a:xfrm>
            <a:prstGeom prst="rect">
              <a:avLst/>
            </a:prstGeom>
          </p:spPr>
        </p:pic>
      </p:grpSp>
      <p:sp>
        <p:nvSpPr>
          <p:cNvPr id="22" name="Titel 1">
            <a:extLst>
              <a:ext uri="{FF2B5EF4-FFF2-40B4-BE49-F238E27FC236}">
                <a16:creationId xmlns:a16="http://schemas.microsoft.com/office/drawing/2014/main" id="{5AAE0595-61EE-49F9-8B55-C685B6CC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67" y="0"/>
            <a:ext cx="9601067" cy="1488000"/>
          </a:xfrm>
        </p:spPr>
        <p:txBody>
          <a:bodyPr vert="horz"/>
          <a:lstStyle/>
          <a:p>
            <a:pPr algn="ctr"/>
            <a:r>
              <a:rPr lang="da-DK" dirty="0">
                <a:solidFill>
                  <a:schemeClr val="bg1"/>
                </a:solidFill>
              </a:rPr>
              <a:t>DAHL Whistleblower</a:t>
            </a:r>
          </a:p>
        </p:txBody>
      </p:sp>
      <p:pic>
        <p:nvPicPr>
          <p:cNvPr id="23" name="Billede 22">
            <a:extLst>
              <a:ext uri="{FF2B5EF4-FFF2-40B4-BE49-F238E27FC236}">
                <a16:creationId xmlns:a16="http://schemas.microsoft.com/office/drawing/2014/main" id="{736AD4CE-115B-449C-B7AE-0C2CADA8DFF9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488850" y="910764"/>
            <a:ext cx="4053281" cy="40532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24" name="Gruppe 23">
            <a:extLst>
              <a:ext uri="{FF2B5EF4-FFF2-40B4-BE49-F238E27FC236}">
                <a16:creationId xmlns:a16="http://schemas.microsoft.com/office/drawing/2014/main" id="{9E895DF8-BFBE-4423-8ED4-50BDF93E2ACB}"/>
              </a:ext>
            </a:extLst>
          </p:cNvPr>
          <p:cNvGrpSpPr/>
          <p:nvPr/>
        </p:nvGrpSpPr>
        <p:grpSpPr>
          <a:xfrm>
            <a:off x="2745684" y="4815136"/>
            <a:ext cx="2981901" cy="1366669"/>
            <a:chOff x="6588224" y="890594"/>
            <a:chExt cx="2236426" cy="1025002"/>
          </a:xfrm>
        </p:grpSpPr>
        <p:sp>
          <p:nvSpPr>
            <p:cNvPr id="25" name="Tekstfelt 24">
              <a:extLst>
                <a:ext uri="{FF2B5EF4-FFF2-40B4-BE49-F238E27FC236}">
                  <a16:creationId xmlns:a16="http://schemas.microsoft.com/office/drawing/2014/main" id="{049B3417-7E0C-47F2-814A-607E83CF5676}"/>
                </a:ext>
              </a:extLst>
            </p:cNvPr>
            <p:cNvSpPr txBox="1"/>
            <p:nvPr/>
          </p:nvSpPr>
          <p:spPr>
            <a:xfrm>
              <a:off x="6950353" y="1277056"/>
              <a:ext cx="1512168" cy="238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05787">
                <a:defRPr/>
              </a:pPr>
              <a:r>
                <a:rPr lang="da-DK" sz="1467" b="1" dirty="0">
                  <a:solidFill>
                    <a:prstClr val="white"/>
                  </a:solidFill>
                  <a:latin typeface="Calibri"/>
                  <a:sym typeface="PT Sans"/>
                </a:rPr>
                <a:t>Sikkerhed</a:t>
              </a:r>
            </a:p>
          </p:txBody>
        </p:sp>
        <p:sp>
          <p:nvSpPr>
            <p:cNvPr id="26" name="Tekstfelt 25">
              <a:extLst>
                <a:ext uri="{FF2B5EF4-FFF2-40B4-BE49-F238E27FC236}">
                  <a16:creationId xmlns:a16="http://schemas.microsoft.com/office/drawing/2014/main" id="{FD8968D9-5029-43BC-8736-58CFA03FBD56}"/>
                </a:ext>
              </a:extLst>
            </p:cNvPr>
            <p:cNvSpPr txBox="1"/>
            <p:nvPr/>
          </p:nvSpPr>
          <p:spPr>
            <a:xfrm>
              <a:off x="6588224" y="1538666"/>
              <a:ext cx="2236426" cy="376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05787">
                <a:defRPr/>
              </a:pPr>
              <a:r>
                <a:rPr lang="da-DK" sz="1333" dirty="0">
                  <a:solidFill>
                    <a:prstClr val="white"/>
                  </a:solidFill>
                  <a:latin typeface="Calibri"/>
                  <a:sym typeface="PT Sans"/>
                </a:rPr>
                <a:t>DAHL Whistleblower er designet med sikkerhed og databeskyttelse for øje.</a:t>
              </a:r>
            </a:p>
          </p:txBody>
        </p:sp>
        <p:pic>
          <p:nvPicPr>
            <p:cNvPr id="27" name="Grafik 26" descr="Skjold flueben kontur">
              <a:extLst>
                <a:ext uri="{FF2B5EF4-FFF2-40B4-BE49-F238E27FC236}">
                  <a16:creationId xmlns:a16="http://schemas.microsoft.com/office/drawing/2014/main" id="{66A2A9F2-6D96-4C25-B258-B55DBD95A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513206" y="890594"/>
              <a:ext cx="386461" cy="3864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90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71D27BC-F28E-4C32-8E7E-387C6DC34BB5}"/>
              </a:ext>
            </a:extLst>
          </p:cNvPr>
          <p:cNvSpPr/>
          <p:nvPr/>
        </p:nvSpPr>
        <p:spPr>
          <a:xfrm>
            <a:off x="239349" y="540723"/>
            <a:ext cx="2688299" cy="53265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05787">
              <a:defRPr/>
            </a:pPr>
            <a:endParaRPr lang="da-DK" sz="2133">
              <a:solidFill>
                <a:prstClr val="white"/>
              </a:solidFill>
              <a:latin typeface="Trebuchet MS"/>
              <a:sym typeface="PT Sans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641595A1-977B-4059-AE23-476DB211C949}"/>
              </a:ext>
            </a:extLst>
          </p:cNvPr>
          <p:cNvSpPr/>
          <p:nvPr/>
        </p:nvSpPr>
        <p:spPr>
          <a:xfrm>
            <a:off x="5904791" y="542160"/>
            <a:ext cx="2688000" cy="532800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05787">
              <a:defRPr/>
            </a:pPr>
            <a:endParaRPr lang="da-DK" sz="2133">
              <a:solidFill>
                <a:prstClr val="white"/>
              </a:solidFill>
              <a:latin typeface="Trebuchet MS"/>
              <a:sym typeface="PT San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374088B4-A39B-4E97-AFB9-C678FFD48C13}"/>
              </a:ext>
            </a:extLst>
          </p:cNvPr>
          <p:cNvSpPr/>
          <p:nvPr/>
        </p:nvSpPr>
        <p:spPr>
          <a:xfrm>
            <a:off x="9204257" y="563691"/>
            <a:ext cx="2688299" cy="5326523"/>
          </a:xfrm>
          <a:prstGeom prst="rect">
            <a:avLst/>
          </a:prstGeom>
          <a:solidFill>
            <a:srgbClr val="4B6D4D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05787">
              <a:defRPr/>
            </a:pPr>
            <a:endParaRPr lang="da-DK" sz="2133">
              <a:solidFill>
                <a:prstClr val="white"/>
              </a:solidFill>
              <a:latin typeface="Trebuchet MS"/>
              <a:sym typeface="PT Sans"/>
            </a:endParaRP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8A5BCB71-49BF-457F-9BF8-C6254B36234E}"/>
              </a:ext>
            </a:extLst>
          </p:cNvPr>
          <p:cNvSpPr txBox="1"/>
          <p:nvPr/>
        </p:nvSpPr>
        <p:spPr>
          <a:xfrm>
            <a:off x="527380" y="685152"/>
            <a:ext cx="211223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05787">
              <a:defRPr/>
            </a:pPr>
            <a:r>
              <a:rPr lang="da-DK" sz="2133" b="1" dirty="0">
                <a:solidFill>
                  <a:prstClr val="black"/>
                </a:solidFill>
                <a:latin typeface="Trebuchet MS"/>
                <a:sym typeface="PT Sans"/>
              </a:rPr>
              <a:t>Standard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6EC5E80F-3914-48F3-8A49-7138D2A4001A}"/>
              </a:ext>
            </a:extLst>
          </p:cNvPr>
          <p:cNvSpPr txBox="1"/>
          <p:nvPr/>
        </p:nvSpPr>
        <p:spPr>
          <a:xfrm>
            <a:off x="231289" y="1192752"/>
            <a:ext cx="2688299" cy="58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05787">
              <a:defRPr/>
            </a:pPr>
            <a:r>
              <a:rPr lang="da-DK" sz="1067" dirty="0">
                <a:solidFill>
                  <a:prstClr val="black"/>
                </a:solidFill>
                <a:latin typeface="Trebuchet MS"/>
                <a:sym typeface="PT Sans"/>
              </a:rPr>
              <a:t>Særligt tilpasset SMV’er, som skal bruge en whistleblowerordning til opfyldelse af lovkravene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918CC1D2-D7D5-42E5-ABA7-DD7BF921FFE9}"/>
              </a:ext>
            </a:extLst>
          </p:cNvPr>
          <p:cNvSpPr txBox="1"/>
          <p:nvPr/>
        </p:nvSpPr>
        <p:spPr>
          <a:xfrm>
            <a:off x="239348" y="2191972"/>
            <a:ext cx="2688299" cy="2544992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marL="228594" indent="-228594" defTabSz="1105787">
              <a:spcAft>
                <a:spcPts val="800"/>
              </a:spcAft>
              <a:buSzPct val="145000"/>
              <a:buBlip>
                <a:blip r:embed="rId2"/>
              </a:buBlip>
              <a:defRPr/>
            </a:pPr>
            <a:r>
              <a:rPr lang="da-DK" sz="1067" dirty="0">
                <a:solidFill>
                  <a:prstClr val="black"/>
                </a:solidFill>
                <a:latin typeface="Trebuchet MS"/>
                <a:ea typeface="+mn-lt"/>
                <a:cs typeface="Calibri"/>
                <a:sym typeface="PT Sans"/>
              </a:rPr>
              <a:t>Dansk og engelsk platform. Mulighed for yderligere sprog. </a:t>
            </a:r>
            <a:endParaRPr lang="da-DK" sz="2133" dirty="0">
              <a:solidFill>
                <a:prstClr val="black"/>
              </a:solidFill>
              <a:latin typeface="Trebuchet MS"/>
              <a:sym typeface="PT Sans"/>
            </a:endParaRPr>
          </a:p>
          <a:p>
            <a:pPr marL="228594" indent="-228594" defTabSz="1105787">
              <a:spcAft>
                <a:spcPts val="800"/>
              </a:spcAft>
              <a:buSzPct val="145000"/>
              <a:buBlip>
                <a:blip r:embed="rId2"/>
              </a:buBlip>
              <a:defRPr/>
            </a:pPr>
            <a:r>
              <a:rPr lang="da-DK" sz="1067" dirty="0">
                <a:solidFill>
                  <a:prstClr val="black"/>
                </a:solidFill>
                <a:latin typeface="Trebuchet MS"/>
                <a:ea typeface="+mn-lt"/>
                <a:cs typeface="Calibri"/>
                <a:sym typeface="PT Sans"/>
              </a:rPr>
              <a:t>Indberetningskanal: 1 </a:t>
            </a:r>
            <a:endParaRPr lang="da-DK" sz="2133" dirty="0">
              <a:solidFill>
                <a:prstClr val="black"/>
              </a:solidFill>
              <a:latin typeface="Trebuchet MS"/>
              <a:sym typeface="PT Sans"/>
            </a:endParaRPr>
          </a:p>
          <a:p>
            <a:pPr marL="228594" indent="-228594" defTabSz="1105787">
              <a:spcAft>
                <a:spcPts val="800"/>
              </a:spcAft>
              <a:buSzPct val="145000"/>
              <a:buBlip>
                <a:blip r:embed="rId2"/>
              </a:buBlip>
              <a:defRPr/>
            </a:pPr>
            <a:r>
              <a:rPr lang="da-DK" sz="1067" dirty="0">
                <a:solidFill>
                  <a:prstClr val="black"/>
                </a:solidFill>
                <a:latin typeface="Trebuchet MS"/>
                <a:ea typeface="+mn-lt"/>
                <a:cs typeface="Calibri"/>
                <a:sym typeface="PT Sans"/>
              </a:rPr>
              <a:t>Tilkoblede kontaktpersoner : 2</a:t>
            </a:r>
            <a:endParaRPr lang="da-DK" sz="2133" dirty="0">
              <a:solidFill>
                <a:prstClr val="black"/>
              </a:solidFill>
              <a:latin typeface="Trebuchet MS"/>
              <a:sym typeface="PT Sans"/>
            </a:endParaRPr>
          </a:p>
          <a:p>
            <a:pPr marL="228594" indent="-228594" defTabSz="1105787">
              <a:spcAft>
                <a:spcPts val="800"/>
              </a:spcAft>
              <a:buSzPct val="145000"/>
              <a:buBlip>
                <a:blip r:embed="rId2"/>
              </a:buBlip>
              <a:defRPr/>
            </a:pPr>
            <a:r>
              <a:rPr lang="da-DK" sz="1067" dirty="0">
                <a:solidFill>
                  <a:prstClr val="black"/>
                </a:solidFill>
                <a:latin typeface="Trebuchet MS"/>
                <a:ea typeface="+mn-lt"/>
                <a:cs typeface="Calibri"/>
                <a:sym typeface="PT Sans"/>
              </a:rPr>
              <a:t>Opsætning af brugere og juridiske tekster </a:t>
            </a:r>
            <a:endParaRPr lang="da-DK" sz="2133" dirty="0">
              <a:solidFill>
                <a:prstClr val="black"/>
              </a:solidFill>
              <a:latin typeface="Trebuchet MS"/>
              <a:sym typeface="PT Sans"/>
            </a:endParaRPr>
          </a:p>
          <a:p>
            <a:pPr marL="228594" indent="-228594" defTabSz="1105787">
              <a:spcAft>
                <a:spcPts val="800"/>
              </a:spcAft>
              <a:buSzPct val="145000"/>
              <a:buBlip>
                <a:blip r:embed="rId2"/>
              </a:buBlip>
              <a:defRPr/>
            </a:pPr>
            <a:r>
              <a:rPr lang="da-DK" sz="1067" dirty="0">
                <a:solidFill>
                  <a:prstClr val="black"/>
                </a:solidFill>
                <a:latin typeface="Trebuchet MS"/>
                <a:ea typeface="+mn-lt"/>
                <a:cs typeface="Calibri"/>
                <a:sym typeface="PT Sans"/>
              </a:rPr>
              <a:t>Interne juridiske dokumenter </a:t>
            </a:r>
            <a:endParaRPr lang="da-DK" sz="2133" dirty="0">
              <a:solidFill>
                <a:prstClr val="black"/>
              </a:solidFill>
              <a:latin typeface="Trebuchet MS"/>
              <a:sym typeface="PT Sans"/>
            </a:endParaRPr>
          </a:p>
          <a:p>
            <a:pPr marL="228594" indent="-228594" defTabSz="1105787">
              <a:spcAft>
                <a:spcPts val="800"/>
              </a:spcAft>
              <a:buSzPct val="145000"/>
              <a:buBlip>
                <a:blip r:embed="rId2"/>
              </a:buBlip>
              <a:defRPr/>
            </a:pPr>
            <a:r>
              <a:rPr lang="da-DK" sz="1067" dirty="0">
                <a:solidFill>
                  <a:prstClr val="black"/>
                </a:solidFill>
                <a:latin typeface="Trebuchet MS"/>
                <a:ea typeface="+mn-lt"/>
                <a:cs typeface="Calibri"/>
                <a:sym typeface="PT Sans"/>
              </a:rPr>
              <a:t>DAHL modtager og screener indberetninger </a:t>
            </a:r>
            <a:endParaRPr lang="da-DK" sz="2133" dirty="0">
              <a:solidFill>
                <a:prstClr val="black"/>
              </a:solidFill>
              <a:latin typeface="Trebuchet MS"/>
              <a:sym typeface="PT Sans"/>
            </a:endParaRPr>
          </a:p>
          <a:p>
            <a:pPr marL="228594" indent="-228594" defTabSz="1105787">
              <a:spcAft>
                <a:spcPts val="800"/>
              </a:spcAft>
              <a:buSzPct val="145000"/>
              <a:buBlip>
                <a:blip r:embed="rId2"/>
              </a:buBlip>
              <a:defRPr/>
            </a:pPr>
            <a:r>
              <a:rPr lang="da-DK" sz="1067" dirty="0">
                <a:solidFill>
                  <a:prstClr val="black"/>
                </a:solidFill>
                <a:latin typeface="Trebuchet MS"/>
                <a:ea typeface="+mn-lt"/>
                <a:cs typeface="Calibri"/>
                <a:sym typeface="PT Sans"/>
              </a:rPr>
              <a:t>DAHL afgiver kvittering for modtagelse til indberetter</a:t>
            </a:r>
            <a:endParaRPr lang="da-DK" sz="2133" dirty="0">
              <a:solidFill>
                <a:prstClr val="black"/>
              </a:solidFill>
              <a:latin typeface="Trebuchet MS"/>
              <a:ea typeface="+mn-lt"/>
              <a:cs typeface="Calibri"/>
              <a:sym typeface="PT Sans"/>
            </a:endParaRP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7F3A9A43-3E69-42B4-8796-70B656A24293}"/>
              </a:ext>
            </a:extLst>
          </p:cNvPr>
          <p:cNvSpPr txBox="1"/>
          <p:nvPr/>
        </p:nvSpPr>
        <p:spPr>
          <a:xfrm>
            <a:off x="239348" y="4869160"/>
            <a:ext cx="2688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05787">
              <a:defRPr/>
            </a:pPr>
            <a:r>
              <a:rPr lang="da-DK" sz="1333" dirty="0">
                <a:solidFill>
                  <a:prstClr val="black"/>
                </a:solidFill>
                <a:latin typeface="Trebuchet MS"/>
                <a:sym typeface="PT Sans"/>
              </a:rPr>
              <a:t>Abonnement </a:t>
            </a:r>
            <a:r>
              <a:rPr lang="da-DK" sz="1600" b="1" dirty="0">
                <a:solidFill>
                  <a:prstClr val="black"/>
                </a:solidFill>
                <a:latin typeface="Trebuchet MS"/>
                <a:sym typeface="PT Sans"/>
              </a:rPr>
              <a:t>DKK 500</a:t>
            </a:r>
            <a:r>
              <a:rPr lang="da-DK" sz="1333" dirty="0">
                <a:solidFill>
                  <a:prstClr val="black"/>
                </a:solidFill>
                <a:latin typeface="Trebuchet MS"/>
                <a:sym typeface="PT Sans"/>
              </a:rPr>
              <a:t>/mdr.</a:t>
            </a:r>
          </a:p>
          <a:p>
            <a:pPr algn="ctr" defTabSz="1105787">
              <a:defRPr/>
            </a:pPr>
            <a:r>
              <a:rPr lang="da-DK" sz="1333" dirty="0">
                <a:solidFill>
                  <a:prstClr val="black"/>
                </a:solidFill>
                <a:latin typeface="Trebuchet MS"/>
                <a:sym typeface="PT Sans"/>
              </a:rPr>
              <a:t>Implementering </a:t>
            </a:r>
            <a:r>
              <a:rPr lang="da-DK" sz="1600" b="1" dirty="0">
                <a:solidFill>
                  <a:prstClr val="black"/>
                </a:solidFill>
                <a:latin typeface="Trebuchet MS"/>
                <a:sym typeface="PT Sans"/>
              </a:rPr>
              <a:t>DKK 8.400</a:t>
            </a:r>
            <a:endParaRPr lang="da-DK" sz="1333" b="1" dirty="0">
              <a:solidFill>
                <a:prstClr val="black"/>
              </a:solidFill>
              <a:latin typeface="Trebuchet MS"/>
              <a:sym typeface="PT Sans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FF64E5A2-3B04-4E3B-AC67-B6A148C92E47}"/>
              </a:ext>
            </a:extLst>
          </p:cNvPr>
          <p:cNvSpPr/>
          <p:nvPr/>
        </p:nvSpPr>
        <p:spPr>
          <a:xfrm>
            <a:off x="3067633" y="540723"/>
            <a:ext cx="2688299" cy="53265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05787">
              <a:defRPr/>
            </a:pPr>
            <a:endParaRPr lang="da-DK" sz="2133">
              <a:solidFill>
                <a:prstClr val="white"/>
              </a:solidFill>
              <a:latin typeface="Trebuchet MS"/>
              <a:sym typeface="PT Sans"/>
            </a:endParaRP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8A97D893-4F52-4E06-890E-4C21DD294A76}"/>
              </a:ext>
            </a:extLst>
          </p:cNvPr>
          <p:cNvSpPr txBox="1"/>
          <p:nvPr/>
        </p:nvSpPr>
        <p:spPr>
          <a:xfrm>
            <a:off x="3355664" y="685152"/>
            <a:ext cx="211223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05787">
              <a:defRPr/>
            </a:pPr>
            <a:r>
              <a:rPr lang="da-DK" sz="2133" b="1" dirty="0">
                <a:solidFill>
                  <a:prstClr val="black"/>
                </a:solidFill>
                <a:latin typeface="Trebuchet MS"/>
                <a:sym typeface="PT Sans"/>
              </a:rPr>
              <a:t>Support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0A0FFA00-EEC7-414D-8419-D85BCBCAA67E}"/>
              </a:ext>
            </a:extLst>
          </p:cNvPr>
          <p:cNvSpPr txBox="1"/>
          <p:nvPr/>
        </p:nvSpPr>
        <p:spPr>
          <a:xfrm>
            <a:off x="3063604" y="1124745"/>
            <a:ext cx="2688299" cy="944169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 defTabSz="1105787">
              <a:defRPr/>
            </a:pPr>
            <a:r>
              <a:rPr lang="da-DK" sz="1067" dirty="0">
                <a:solidFill>
                  <a:prstClr val="black"/>
                </a:solidFill>
                <a:latin typeface="Trebuchet MS"/>
                <a:ea typeface="+mn-lt"/>
                <a:cs typeface="Calibri"/>
                <a:sym typeface="PT Sans"/>
              </a:rPr>
              <a:t>For virksomheder, der vil tilbyde flere måder at indberette på og mere fleksibilitet – særligt egnet til virksomheder, hvor ansatte ikke er PC-brugere</a:t>
            </a:r>
            <a:endParaRPr lang="da-DK" sz="2133" dirty="0">
              <a:solidFill>
                <a:prstClr val="black"/>
              </a:solidFill>
              <a:latin typeface="Trebuchet MS"/>
              <a:ea typeface="+mn-lt"/>
              <a:cs typeface="Calibri"/>
              <a:sym typeface="PT Sans"/>
            </a:endParaRP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C28BDFDE-E9A7-4BBA-BB96-B11CFF501FF8}"/>
              </a:ext>
            </a:extLst>
          </p:cNvPr>
          <p:cNvSpPr txBox="1"/>
          <p:nvPr/>
        </p:nvSpPr>
        <p:spPr>
          <a:xfrm>
            <a:off x="3067632" y="2192667"/>
            <a:ext cx="2688299" cy="2319161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marL="228594" indent="-228594" defTabSz="1105787">
              <a:spcAft>
                <a:spcPts val="800"/>
              </a:spcAft>
              <a:buSzPct val="145000"/>
              <a:buBlip>
                <a:blip r:embed="rId2"/>
              </a:buBlip>
              <a:defRPr/>
            </a:pPr>
            <a:r>
              <a:rPr lang="da-DK" sz="1067" dirty="0">
                <a:solidFill>
                  <a:prstClr val="black"/>
                </a:solidFill>
                <a:latin typeface="Trebuchet MS"/>
                <a:ea typeface="+mn-lt"/>
                <a:cs typeface="Calibri"/>
                <a:sym typeface="PT Sans"/>
              </a:rPr>
              <a:t>Alt fra standardpakken</a:t>
            </a:r>
            <a:endParaRPr lang="da-DK" sz="2133" dirty="0">
              <a:solidFill>
                <a:prstClr val="black"/>
              </a:solidFill>
              <a:latin typeface="Trebuchet MS"/>
              <a:sym typeface="PT Sans"/>
            </a:endParaRPr>
          </a:p>
          <a:p>
            <a:pPr marL="228594" indent="-228594" defTabSz="1105787">
              <a:spcAft>
                <a:spcPts val="800"/>
              </a:spcAft>
              <a:buSzPct val="145000"/>
              <a:buBlip>
                <a:blip r:embed="rId2"/>
              </a:buBlip>
              <a:defRPr/>
            </a:pPr>
            <a:r>
              <a:rPr lang="da-DK" sz="1067" dirty="0">
                <a:solidFill>
                  <a:prstClr val="black"/>
                </a:solidFill>
                <a:latin typeface="Trebuchet MS"/>
                <a:ea typeface="+mn-lt"/>
                <a:cs typeface="Calibri"/>
                <a:sym typeface="PT Sans"/>
              </a:rPr>
              <a:t>Indberetningskanaler: 3 </a:t>
            </a:r>
            <a:endParaRPr lang="da-DK" sz="2133" dirty="0">
              <a:solidFill>
                <a:prstClr val="black"/>
              </a:solidFill>
              <a:latin typeface="Trebuchet MS"/>
              <a:sym typeface="PT Sans"/>
            </a:endParaRPr>
          </a:p>
          <a:p>
            <a:pPr marL="228594" indent="-228594" defTabSz="1105787">
              <a:spcAft>
                <a:spcPts val="800"/>
              </a:spcAft>
              <a:buSzPct val="145000"/>
              <a:buBlip>
                <a:blip r:embed="rId2"/>
              </a:buBlip>
              <a:defRPr/>
            </a:pPr>
            <a:r>
              <a:rPr lang="da-DK" sz="1067" dirty="0">
                <a:solidFill>
                  <a:prstClr val="black"/>
                </a:solidFill>
                <a:latin typeface="Trebuchet MS"/>
                <a:ea typeface="+mn-lt"/>
                <a:cs typeface="Calibri"/>
                <a:sym typeface="PT Sans"/>
              </a:rPr>
              <a:t>Tilkoblede kontaktpersoner: 4 </a:t>
            </a:r>
            <a:endParaRPr lang="da-DK" sz="2133" dirty="0">
              <a:solidFill>
                <a:prstClr val="black"/>
              </a:solidFill>
              <a:latin typeface="Trebuchet MS"/>
              <a:sym typeface="PT Sans"/>
            </a:endParaRPr>
          </a:p>
          <a:p>
            <a:pPr marL="228594" indent="-228594" defTabSz="1105787">
              <a:spcAft>
                <a:spcPts val="800"/>
              </a:spcAft>
              <a:buSzPct val="145000"/>
              <a:buBlip>
                <a:blip r:embed="rId2"/>
              </a:buBlip>
              <a:defRPr/>
            </a:pPr>
            <a:r>
              <a:rPr lang="da-DK" sz="1067" dirty="0">
                <a:solidFill>
                  <a:prstClr val="black"/>
                </a:solidFill>
                <a:latin typeface="Trebuchet MS"/>
                <a:ea typeface="+mn-lt"/>
                <a:cs typeface="Calibri"/>
                <a:sym typeface="PT Sans"/>
              </a:rPr>
              <a:t>Interne modtagerpersoner: 2 </a:t>
            </a:r>
            <a:endParaRPr lang="da-DK" sz="2133" dirty="0">
              <a:solidFill>
                <a:prstClr val="black"/>
              </a:solidFill>
              <a:latin typeface="Trebuchet MS"/>
              <a:sym typeface="PT Sans"/>
            </a:endParaRPr>
          </a:p>
          <a:p>
            <a:pPr marL="228594" indent="-228594" defTabSz="1105787">
              <a:spcAft>
                <a:spcPts val="800"/>
              </a:spcAft>
              <a:buSzPct val="145000"/>
              <a:buBlip>
                <a:blip r:embed="rId2"/>
              </a:buBlip>
              <a:defRPr/>
            </a:pPr>
            <a:r>
              <a:rPr lang="da-DK" sz="1067" dirty="0">
                <a:solidFill>
                  <a:prstClr val="black"/>
                </a:solidFill>
                <a:latin typeface="Trebuchet MS"/>
                <a:ea typeface="+mn-lt"/>
                <a:cs typeface="Calibri"/>
                <a:sym typeface="PT Sans"/>
              </a:rPr>
              <a:t>Interne juridiske dokumenter (Udvidet) </a:t>
            </a:r>
            <a:endParaRPr lang="da-DK" sz="2133" dirty="0">
              <a:solidFill>
                <a:prstClr val="black"/>
              </a:solidFill>
              <a:latin typeface="Trebuchet MS"/>
              <a:sym typeface="PT Sans"/>
            </a:endParaRPr>
          </a:p>
          <a:p>
            <a:pPr marL="228594" indent="-228594" defTabSz="1105787">
              <a:spcAft>
                <a:spcPts val="800"/>
              </a:spcAft>
              <a:buSzPct val="145000"/>
              <a:buBlip>
                <a:blip r:embed="rId2"/>
              </a:buBlip>
              <a:defRPr/>
            </a:pPr>
            <a:r>
              <a:rPr lang="da-DK" sz="1067" dirty="0">
                <a:solidFill>
                  <a:prstClr val="black"/>
                </a:solidFill>
                <a:latin typeface="Trebuchet MS"/>
                <a:ea typeface="+mn-lt"/>
                <a:cs typeface="Calibri"/>
                <a:sym typeface="PT Sans"/>
              </a:rPr>
              <a:t>Tilpasning af skabeloner og system </a:t>
            </a:r>
            <a:endParaRPr lang="da-DK" sz="2133" dirty="0">
              <a:solidFill>
                <a:prstClr val="black"/>
              </a:solidFill>
              <a:latin typeface="Trebuchet MS"/>
              <a:sym typeface="PT Sans"/>
            </a:endParaRPr>
          </a:p>
          <a:p>
            <a:pPr marL="228594" indent="-228594" defTabSz="1105787">
              <a:spcAft>
                <a:spcPts val="800"/>
              </a:spcAft>
              <a:buSzPct val="145000"/>
              <a:buBlip>
                <a:blip r:embed="rId2"/>
              </a:buBlip>
              <a:defRPr/>
            </a:pPr>
            <a:r>
              <a:rPr lang="da-DK" sz="1067" dirty="0">
                <a:solidFill>
                  <a:prstClr val="black"/>
                </a:solidFill>
                <a:latin typeface="Trebuchet MS"/>
                <a:ea typeface="+mn-lt"/>
                <a:cs typeface="Calibri"/>
                <a:sym typeface="PT Sans"/>
              </a:rPr>
              <a:t>Videotræningsmodul </a:t>
            </a:r>
            <a:endParaRPr lang="da-DK" sz="2133" dirty="0">
              <a:solidFill>
                <a:prstClr val="black"/>
              </a:solidFill>
              <a:latin typeface="Trebuchet MS"/>
              <a:sym typeface="PT Sans"/>
            </a:endParaRPr>
          </a:p>
          <a:p>
            <a:pPr marL="228594" indent="-228594" defTabSz="1105787">
              <a:spcAft>
                <a:spcPts val="800"/>
              </a:spcAft>
              <a:buSzPct val="145000"/>
              <a:buBlip>
                <a:blip r:embed="rId2"/>
              </a:buBlip>
              <a:defRPr/>
            </a:pPr>
            <a:r>
              <a:rPr lang="da-DK" sz="1067" dirty="0">
                <a:solidFill>
                  <a:prstClr val="black"/>
                </a:solidFill>
                <a:latin typeface="Trebuchet MS"/>
                <a:ea typeface="+mn-lt"/>
                <a:cs typeface="Calibri"/>
                <a:sym typeface="PT Sans"/>
              </a:rPr>
              <a:t>Anonym hotline </a:t>
            </a:r>
            <a:endParaRPr lang="da-DK" sz="2133" dirty="0">
              <a:solidFill>
                <a:prstClr val="black"/>
              </a:solidFill>
              <a:latin typeface="Trebuchet MS"/>
              <a:sym typeface="PT Sans"/>
            </a:endParaRP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AFB35C96-BE7F-471A-B149-0D0497751A2B}"/>
              </a:ext>
            </a:extLst>
          </p:cNvPr>
          <p:cNvSpPr txBox="1"/>
          <p:nvPr/>
        </p:nvSpPr>
        <p:spPr>
          <a:xfrm>
            <a:off x="2992249" y="4869160"/>
            <a:ext cx="2839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05787">
              <a:defRPr/>
            </a:pPr>
            <a:r>
              <a:rPr lang="da-DK" sz="1333" dirty="0">
                <a:solidFill>
                  <a:prstClr val="black"/>
                </a:solidFill>
                <a:latin typeface="Trebuchet MS"/>
                <a:sym typeface="PT Sans"/>
              </a:rPr>
              <a:t>Abonnement </a:t>
            </a:r>
            <a:r>
              <a:rPr lang="da-DK" sz="1600" b="1" dirty="0">
                <a:solidFill>
                  <a:prstClr val="black"/>
                </a:solidFill>
                <a:latin typeface="Trebuchet MS"/>
                <a:sym typeface="PT Sans"/>
              </a:rPr>
              <a:t>DKK 600</a:t>
            </a:r>
            <a:r>
              <a:rPr lang="da-DK" sz="1333" dirty="0">
                <a:solidFill>
                  <a:prstClr val="black"/>
                </a:solidFill>
                <a:latin typeface="Trebuchet MS"/>
                <a:sym typeface="PT Sans"/>
              </a:rPr>
              <a:t>/mdr.*</a:t>
            </a:r>
          </a:p>
          <a:p>
            <a:pPr algn="ctr" defTabSz="1105787">
              <a:defRPr/>
            </a:pPr>
            <a:r>
              <a:rPr lang="da-DK" sz="1333" dirty="0">
                <a:solidFill>
                  <a:prstClr val="black"/>
                </a:solidFill>
                <a:latin typeface="Trebuchet MS"/>
                <a:sym typeface="PT Sans"/>
              </a:rPr>
              <a:t>Implementering </a:t>
            </a:r>
            <a:r>
              <a:rPr lang="da-DK" sz="1600" b="1" dirty="0">
                <a:solidFill>
                  <a:prstClr val="black"/>
                </a:solidFill>
                <a:latin typeface="Trebuchet MS"/>
                <a:sym typeface="PT Sans"/>
              </a:rPr>
              <a:t>DKK 12.000</a:t>
            </a:r>
            <a:endParaRPr lang="da-DK" sz="1333" b="1" dirty="0">
              <a:solidFill>
                <a:prstClr val="black"/>
              </a:solidFill>
              <a:latin typeface="Trebuchet MS"/>
              <a:sym typeface="PT Sans"/>
            </a:endParaRP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A149EDE5-5BC0-40D4-B429-D0CBE67DC89E}"/>
              </a:ext>
            </a:extLst>
          </p:cNvPr>
          <p:cNvSpPr txBox="1"/>
          <p:nvPr/>
        </p:nvSpPr>
        <p:spPr>
          <a:xfrm>
            <a:off x="6223424" y="685152"/>
            <a:ext cx="211223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05787">
              <a:defRPr/>
            </a:pPr>
            <a:r>
              <a:rPr lang="da-DK" sz="2133" b="1" dirty="0">
                <a:solidFill>
                  <a:prstClr val="black"/>
                </a:solidFill>
                <a:latin typeface="Trebuchet MS"/>
                <a:sym typeface="PT Sans"/>
              </a:rPr>
              <a:t>Premium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E4E5BFE2-C0B9-4725-9726-19EB67367B1B}"/>
              </a:ext>
            </a:extLst>
          </p:cNvPr>
          <p:cNvSpPr txBox="1"/>
          <p:nvPr/>
        </p:nvSpPr>
        <p:spPr>
          <a:xfrm>
            <a:off x="5769389" y="1136557"/>
            <a:ext cx="3020304" cy="779957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 defTabSz="1105787">
              <a:defRPr/>
            </a:pPr>
            <a:r>
              <a:rPr lang="da-DK" sz="1067" dirty="0">
                <a:solidFill>
                  <a:prstClr val="black"/>
                </a:solidFill>
                <a:latin typeface="Trebuchet MS"/>
                <a:ea typeface="+mn-lt"/>
                <a:cs typeface="Calibri"/>
                <a:sym typeface="PT Sans"/>
              </a:rPr>
              <a:t>For større virksomheder, koncerner, kommuner og øvrige virksomheder, der ønsker en serviceret ordning med bidrag i sagsbehandlingen</a:t>
            </a:r>
            <a:endParaRPr lang="da-DK" sz="1300" dirty="0">
              <a:solidFill>
                <a:prstClr val="black"/>
              </a:solidFill>
              <a:latin typeface="Trebuchet MS"/>
              <a:ea typeface="+mn-lt"/>
              <a:cs typeface="Calibri"/>
              <a:sym typeface="PT Sans"/>
            </a:endParaRP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275E0CC2-0B20-4675-8F2A-99539336D707}"/>
              </a:ext>
            </a:extLst>
          </p:cNvPr>
          <p:cNvSpPr txBox="1"/>
          <p:nvPr/>
        </p:nvSpPr>
        <p:spPr>
          <a:xfrm>
            <a:off x="5948763" y="2189814"/>
            <a:ext cx="2784311" cy="2113977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marL="228594" indent="-228594" defTabSz="1105787">
              <a:spcAft>
                <a:spcPts val="800"/>
              </a:spcAft>
              <a:buSzPct val="145000"/>
              <a:buBlip>
                <a:blip r:embed="rId2"/>
              </a:buBlip>
              <a:defRPr/>
            </a:pPr>
            <a:r>
              <a:rPr lang="da-DK" sz="1067" dirty="0">
                <a:solidFill>
                  <a:prstClr val="black"/>
                </a:solidFill>
                <a:latin typeface="Trebuchet MS"/>
                <a:ea typeface="+mn-lt"/>
                <a:cs typeface="Calibri"/>
                <a:sym typeface="PT Sans"/>
              </a:rPr>
              <a:t>Alt fra standard- og support pakken</a:t>
            </a:r>
            <a:endParaRPr lang="da-DK" sz="1067" dirty="0">
              <a:solidFill>
                <a:prstClr val="black"/>
              </a:solidFill>
              <a:latin typeface="Trebuchet MS"/>
              <a:sym typeface="PT Sans"/>
            </a:endParaRPr>
          </a:p>
          <a:p>
            <a:pPr marL="228594" indent="-228594" defTabSz="1105787">
              <a:spcAft>
                <a:spcPts val="800"/>
              </a:spcAft>
              <a:buSzPct val="145000"/>
              <a:buBlip>
                <a:blip r:embed="rId2"/>
              </a:buBlip>
              <a:defRPr/>
            </a:pPr>
            <a:r>
              <a:rPr lang="da-DK" sz="1067" dirty="0">
                <a:solidFill>
                  <a:prstClr val="black"/>
                </a:solidFill>
                <a:latin typeface="Trebuchet MS"/>
                <a:ea typeface="+mn-lt"/>
                <a:cs typeface="Calibri"/>
                <a:sym typeface="PT Sans"/>
              </a:rPr>
              <a:t>Tilkoblede kontaktpersoner: Ubegrænset </a:t>
            </a:r>
          </a:p>
          <a:p>
            <a:pPr marL="228594" indent="-228594" defTabSz="1105787">
              <a:spcAft>
                <a:spcPts val="800"/>
              </a:spcAft>
              <a:buSzPct val="145000"/>
              <a:buBlip>
                <a:blip r:embed="rId2"/>
              </a:buBlip>
              <a:defRPr/>
            </a:pPr>
            <a:r>
              <a:rPr lang="da-DK" sz="1067" dirty="0">
                <a:solidFill>
                  <a:prstClr val="black"/>
                </a:solidFill>
                <a:latin typeface="Trebuchet MS"/>
                <a:ea typeface="+mn-lt"/>
                <a:cs typeface="Calibri"/>
                <a:sym typeface="PT Sans"/>
              </a:rPr>
              <a:t>Interne modtagerpersoner: Ubegrænset </a:t>
            </a:r>
            <a:endParaRPr lang="da-DK" sz="1067" dirty="0">
              <a:solidFill>
                <a:prstClr val="black"/>
              </a:solidFill>
              <a:latin typeface="Trebuchet MS"/>
              <a:sym typeface="PT Sans"/>
            </a:endParaRPr>
          </a:p>
          <a:p>
            <a:pPr marL="228594" indent="-228594" defTabSz="1105787">
              <a:spcAft>
                <a:spcPts val="800"/>
              </a:spcAft>
              <a:buSzPct val="145000"/>
              <a:buBlip>
                <a:blip r:embed="rId2"/>
              </a:buBlip>
              <a:defRPr/>
            </a:pPr>
            <a:r>
              <a:rPr lang="da-DK" sz="1067" dirty="0">
                <a:solidFill>
                  <a:prstClr val="black"/>
                </a:solidFill>
                <a:latin typeface="Trebuchet MS"/>
                <a:ea typeface="+mn-lt"/>
                <a:cs typeface="Calibri"/>
                <a:sym typeface="PT Sans"/>
              </a:rPr>
              <a:t>Referat af mundtlige indberetninger </a:t>
            </a:r>
            <a:endParaRPr lang="da-DK" sz="1067" dirty="0">
              <a:solidFill>
                <a:prstClr val="black"/>
              </a:solidFill>
              <a:latin typeface="Trebuchet MS"/>
              <a:sym typeface="PT Sans"/>
            </a:endParaRPr>
          </a:p>
          <a:p>
            <a:pPr marL="228594" indent="-228594" defTabSz="1105787">
              <a:spcAft>
                <a:spcPts val="800"/>
              </a:spcAft>
              <a:buSzPct val="145000"/>
              <a:buBlip>
                <a:blip r:embed="rId2"/>
              </a:buBlip>
              <a:defRPr/>
            </a:pPr>
            <a:r>
              <a:rPr lang="da-DK" sz="1067" dirty="0">
                <a:solidFill>
                  <a:prstClr val="black"/>
                </a:solidFill>
                <a:latin typeface="Trebuchet MS"/>
                <a:ea typeface="+mn-lt"/>
                <a:cs typeface="Calibri"/>
                <a:sym typeface="PT Sans"/>
              </a:rPr>
              <a:t>Verifikation af gennemførte sagsskridt </a:t>
            </a:r>
            <a:endParaRPr lang="da-DK" sz="1067" dirty="0">
              <a:solidFill>
                <a:prstClr val="black"/>
              </a:solidFill>
              <a:latin typeface="Trebuchet MS"/>
              <a:sym typeface="PT Sans"/>
            </a:endParaRPr>
          </a:p>
          <a:p>
            <a:pPr marL="228594" indent="-228594" defTabSz="1105787">
              <a:spcAft>
                <a:spcPts val="800"/>
              </a:spcAft>
              <a:buSzPct val="145000"/>
              <a:buBlip>
                <a:blip r:embed="rId2"/>
              </a:buBlip>
              <a:defRPr/>
            </a:pPr>
            <a:r>
              <a:rPr lang="da-DK" sz="1067" dirty="0">
                <a:solidFill>
                  <a:prstClr val="black"/>
                </a:solidFill>
                <a:latin typeface="Trebuchet MS"/>
                <a:ea typeface="+mn-lt"/>
                <a:cs typeface="Calibri"/>
                <a:sym typeface="PT Sans"/>
              </a:rPr>
              <a:t>Juridisk sparring ved sagsbehandling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9E4B89E2-7DA7-48CD-829D-B65085668E06}"/>
              </a:ext>
            </a:extLst>
          </p:cNvPr>
          <p:cNvSpPr txBox="1"/>
          <p:nvPr/>
        </p:nvSpPr>
        <p:spPr>
          <a:xfrm>
            <a:off x="5814878" y="4893908"/>
            <a:ext cx="2945644" cy="615553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 defTabSz="1105787">
              <a:defRPr/>
            </a:pPr>
            <a:r>
              <a:rPr lang="da-DK" sz="1333" dirty="0">
                <a:solidFill>
                  <a:prstClr val="black"/>
                </a:solidFill>
                <a:latin typeface="Trebuchet MS"/>
                <a:sym typeface="PT Sans"/>
              </a:rPr>
              <a:t>Abonnement </a:t>
            </a:r>
            <a:r>
              <a:rPr lang="da-DK" sz="1600" b="1" dirty="0">
                <a:solidFill>
                  <a:prstClr val="black"/>
                </a:solidFill>
                <a:latin typeface="Trebuchet MS"/>
                <a:sym typeface="PT Sans"/>
              </a:rPr>
              <a:t>DKK 2.000</a:t>
            </a:r>
            <a:r>
              <a:rPr lang="da-DK" sz="1333" dirty="0">
                <a:solidFill>
                  <a:prstClr val="black"/>
                </a:solidFill>
                <a:latin typeface="Trebuchet MS"/>
                <a:sym typeface="PT Sans"/>
              </a:rPr>
              <a:t>/mdr.*</a:t>
            </a:r>
          </a:p>
          <a:p>
            <a:pPr algn="ctr" defTabSz="1105787">
              <a:defRPr/>
            </a:pPr>
            <a:r>
              <a:rPr lang="da-DK" sz="1333" dirty="0">
                <a:solidFill>
                  <a:prstClr val="black"/>
                </a:solidFill>
                <a:latin typeface="Trebuchet MS"/>
                <a:sym typeface="PT Sans"/>
              </a:rPr>
              <a:t>Implementering </a:t>
            </a:r>
            <a:r>
              <a:rPr lang="da-DK" sz="1600" b="1" dirty="0">
                <a:solidFill>
                  <a:prstClr val="black"/>
                </a:solidFill>
                <a:latin typeface="Trebuchet MS"/>
                <a:sym typeface="PT Sans"/>
              </a:rPr>
              <a:t>DKK 12.000</a:t>
            </a:r>
            <a:endParaRPr lang="da-DK" sz="1333" b="1" dirty="0">
              <a:solidFill>
                <a:prstClr val="black"/>
              </a:solidFill>
              <a:latin typeface="Trebuchet MS"/>
              <a:sym typeface="PT Sans"/>
            </a:endParaRPr>
          </a:p>
        </p:txBody>
      </p:sp>
      <p:sp>
        <p:nvSpPr>
          <p:cNvPr id="34" name="Tekstfelt 33">
            <a:extLst>
              <a:ext uri="{FF2B5EF4-FFF2-40B4-BE49-F238E27FC236}">
                <a16:creationId xmlns:a16="http://schemas.microsoft.com/office/drawing/2014/main" id="{DBF63BC8-30CF-4E67-9F76-B614E4EFB543}"/>
              </a:ext>
            </a:extLst>
          </p:cNvPr>
          <p:cNvSpPr txBox="1"/>
          <p:nvPr/>
        </p:nvSpPr>
        <p:spPr>
          <a:xfrm>
            <a:off x="9492291" y="680485"/>
            <a:ext cx="211223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05787">
              <a:defRPr/>
            </a:pPr>
            <a:r>
              <a:rPr lang="da-DK" sz="2133" b="1" dirty="0" err="1">
                <a:solidFill>
                  <a:prstClr val="white"/>
                </a:solidFill>
                <a:latin typeface="Trebuchet MS"/>
                <a:sym typeface="PT Sans"/>
              </a:rPr>
              <a:t>Tailor</a:t>
            </a:r>
            <a:endParaRPr lang="da-DK" sz="2133" b="1" dirty="0">
              <a:solidFill>
                <a:prstClr val="white"/>
              </a:solidFill>
              <a:latin typeface="Trebuchet MS"/>
              <a:sym typeface="PT Sans"/>
            </a:endParaRPr>
          </a:p>
        </p:txBody>
      </p:sp>
      <p:sp>
        <p:nvSpPr>
          <p:cNvPr id="35" name="Tekstfelt 34">
            <a:extLst>
              <a:ext uri="{FF2B5EF4-FFF2-40B4-BE49-F238E27FC236}">
                <a16:creationId xmlns:a16="http://schemas.microsoft.com/office/drawing/2014/main" id="{0813EDB0-03D1-4DCC-913A-ABA7D30F7AED}"/>
              </a:ext>
            </a:extLst>
          </p:cNvPr>
          <p:cNvSpPr txBox="1"/>
          <p:nvPr/>
        </p:nvSpPr>
        <p:spPr>
          <a:xfrm>
            <a:off x="9251884" y="1192752"/>
            <a:ext cx="2593049" cy="1108380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 defTabSz="1105787">
              <a:defRPr/>
            </a:pPr>
            <a:r>
              <a:rPr lang="da-DK" sz="1067" dirty="0">
                <a:solidFill>
                  <a:prstClr val="white"/>
                </a:solidFill>
                <a:latin typeface="Trebuchet MS"/>
                <a:ea typeface="+mn-lt"/>
                <a:cs typeface="Calibri"/>
                <a:sym typeface="PT Sans"/>
              </a:rPr>
              <a:t>Den skræddersyede ordning til virksomheder, koncerner, brancheorganisationer og </a:t>
            </a:r>
            <a:endParaRPr lang="da-DK" sz="2133" dirty="0">
              <a:solidFill>
                <a:prstClr val="white"/>
              </a:solidFill>
              <a:latin typeface="Trebuchet MS"/>
              <a:ea typeface="+mn-lt"/>
              <a:cs typeface="Calibri"/>
              <a:sym typeface="PT Sans"/>
            </a:endParaRPr>
          </a:p>
          <a:p>
            <a:pPr algn="ctr" defTabSz="1105787">
              <a:defRPr/>
            </a:pPr>
            <a:r>
              <a:rPr lang="da-DK" sz="1067" dirty="0">
                <a:solidFill>
                  <a:prstClr val="white"/>
                </a:solidFill>
                <a:latin typeface="Trebuchet MS"/>
                <a:ea typeface="+mn-lt"/>
                <a:cs typeface="Calibri"/>
                <a:sym typeface="PT Sans"/>
              </a:rPr>
              <a:t>offentlige myndigheder, der har særlige behov eller ønsker til en whistleblowerordning </a:t>
            </a:r>
            <a:endParaRPr lang="da-DK" sz="2133" dirty="0">
              <a:solidFill>
                <a:prstClr val="black"/>
              </a:solidFill>
              <a:latin typeface="Trebuchet MS"/>
              <a:sym typeface="PT Sans"/>
            </a:endParaRPr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id="{1F4C0AEB-2C6E-4F08-BF69-280BAB1E8FB7}"/>
              </a:ext>
            </a:extLst>
          </p:cNvPr>
          <p:cNvSpPr txBox="1"/>
          <p:nvPr/>
        </p:nvSpPr>
        <p:spPr>
          <a:xfrm>
            <a:off x="9641149" y="2420606"/>
            <a:ext cx="2244160" cy="1682961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marL="228594" indent="-228594" defTabSz="1105787">
              <a:spcAft>
                <a:spcPts val="800"/>
              </a:spcAft>
              <a:buSzPct val="145000"/>
              <a:buBlip>
                <a:blip r:embed="rId3"/>
              </a:buBlip>
              <a:defRPr/>
            </a:pPr>
            <a:r>
              <a:rPr lang="da-DK" sz="1067" dirty="0">
                <a:solidFill>
                  <a:prstClr val="white"/>
                </a:solidFill>
                <a:latin typeface="Trebuchet MS"/>
                <a:ea typeface="+mn-lt"/>
                <a:cs typeface="Calibri"/>
                <a:sym typeface="PT Sans"/>
              </a:rPr>
              <a:t>Udvidet bistand ved implementering </a:t>
            </a:r>
            <a:endParaRPr lang="da-DK" sz="2133" dirty="0">
              <a:solidFill>
                <a:prstClr val="white"/>
              </a:solidFill>
              <a:latin typeface="Trebuchet MS"/>
              <a:sym typeface="PT Sans"/>
            </a:endParaRPr>
          </a:p>
          <a:p>
            <a:pPr marL="228594" indent="-228594" defTabSz="1105787">
              <a:spcAft>
                <a:spcPts val="800"/>
              </a:spcAft>
              <a:buSzPct val="145000"/>
              <a:buBlip>
                <a:blip r:embed="rId3"/>
              </a:buBlip>
              <a:defRPr/>
            </a:pPr>
            <a:r>
              <a:rPr lang="da-DK" sz="1067" dirty="0">
                <a:solidFill>
                  <a:prstClr val="white"/>
                </a:solidFill>
                <a:latin typeface="Trebuchet MS"/>
                <a:ea typeface="+mn-lt"/>
                <a:cs typeface="Calibri"/>
                <a:sym typeface="PT Sans"/>
              </a:rPr>
              <a:t>Udvidet sprogpakke </a:t>
            </a:r>
            <a:endParaRPr lang="da-DK" sz="2133" dirty="0">
              <a:solidFill>
                <a:prstClr val="white"/>
              </a:solidFill>
              <a:latin typeface="Trebuchet MS"/>
              <a:sym typeface="PT Sans"/>
            </a:endParaRPr>
          </a:p>
          <a:p>
            <a:pPr marL="228594" indent="-228594" defTabSz="1105787">
              <a:spcAft>
                <a:spcPts val="800"/>
              </a:spcAft>
              <a:buSzPct val="145000"/>
              <a:buBlip>
                <a:blip r:embed="rId3"/>
              </a:buBlip>
              <a:defRPr/>
            </a:pPr>
            <a:r>
              <a:rPr lang="da-DK" sz="1067" dirty="0">
                <a:solidFill>
                  <a:prstClr val="white"/>
                </a:solidFill>
                <a:latin typeface="Trebuchet MS"/>
                <a:ea typeface="+mn-lt"/>
                <a:cs typeface="Calibri"/>
                <a:sym typeface="PT Sans"/>
              </a:rPr>
              <a:t>Fast juridisk deltagelse i sagsbehandling </a:t>
            </a:r>
            <a:endParaRPr lang="da-DK" sz="2133" dirty="0">
              <a:solidFill>
                <a:prstClr val="white"/>
              </a:solidFill>
              <a:latin typeface="Trebuchet MS"/>
              <a:sym typeface="PT Sans"/>
            </a:endParaRPr>
          </a:p>
          <a:p>
            <a:pPr marL="228594" indent="-228594" defTabSz="1105787">
              <a:spcAft>
                <a:spcPts val="800"/>
              </a:spcAft>
              <a:buSzPct val="145000"/>
              <a:buBlip>
                <a:blip r:embed="rId3"/>
              </a:buBlip>
              <a:defRPr/>
            </a:pPr>
            <a:r>
              <a:rPr lang="da-DK" sz="1067" dirty="0">
                <a:solidFill>
                  <a:prstClr val="white"/>
                </a:solidFill>
                <a:latin typeface="Trebuchet MS"/>
                <a:ea typeface="+mn-lt"/>
                <a:cs typeface="Calibri"/>
                <a:sym typeface="PT Sans"/>
              </a:rPr>
              <a:t>Træning af beredskab </a:t>
            </a:r>
            <a:endParaRPr lang="da-DK" sz="2133" dirty="0">
              <a:solidFill>
                <a:prstClr val="white"/>
              </a:solidFill>
              <a:latin typeface="Trebuchet MS"/>
              <a:sym typeface="PT Sans"/>
            </a:endParaRPr>
          </a:p>
          <a:p>
            <a:pPr marL="228594" indent="-228594" defTabSz="1105787">
              <a:spcAft>
                <a:spcPts val="800"/>
              </a:spcAft>
              <a:buSzPct val="145000"/>
              <a:buBlip>
                <a:blip r:embed="rId3"/>
              </a:buBlip>
              <a:defRPr/>
            </a:pPr>
            <a:r>
              <a:rPr lang="da-DK" sz="1067" dirty="0">
                <a:solidFill>
                  <a:prstClr val="white"/>
                </a:solidFill>
                <a:latin typeface="Trebuchet MS"/>
                <a:ea typeface="+mn-lt"/>
                <a:cs typeface="Calibri"/>
                <a:sym typeface="PT Sans"/>
              </a:rPr>
              <a:t>Complianceprogram</a:t>
            </a:r>
            <a:endParaRPr lang="da-DK" sz="2133" dirty="0">
              <a:solidFill>
                <a:prstClr val="white"/>
              </a:solidFill>
              <a:latin typeface="Trebuchet MS"/>
              <a:ea typeface="+mn-lt"/>
              <a:cs typeface="Calibri"/>
              <a:sym typeface="PT Sans"/>
            </a:endParaRPr>
          </a:p>
        </p:txBody>
      </p:sp>
      <p:sp>
        <p:nvSpPr>
          <p:cNvPr id="37" name="Tekstfelt 36">
            <a:extLst>
              <a:ext uri="{FF2B5EF4-FFF2-40B4-BE49-F238E27FC236}">
                <a16:creationId xmlns:a16="http://schemas.microsoft.com/office/drawing/2014/main" id="{E10747B5-268B-4464-B81F-E4E1EBD8F414}"/>
              </a:ext>
            </a:extLst>
          </p:cNvPr>
          <p:cNvSpPr txBox="1"/>
          <p:nvPr/>
        </p:nvSpPr>
        <p:spPr>
          <a:xfrm>
            <a:off x="9204259" y="4913069"/>
            <a:ext cx="268829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05787">
              <a:defRPr/>
            </a:pPr>
            <a:r>
              <a:rPr lang="da-DK" sz="1867" b="1" dirty="0">
                <a:solidFill>
                  <a:prstClr val="white"/>
                </a:solidFill>
                <a:latin typeface="Trebuchet MS"/>
                <a:sym typeface="PT Sans"/>
              </a:rPr>
              <a:t>Pris efter tilbud</a:t>
            </a:r>
            <a:endParaRPr lang="da-DK" sz="1333" b="1" dirty="0">
              <a:solidFill>
                <a:prstClr val="white"/>
              </a:solidFill>
              <a:latin typeface="Trebuchet MS"/>
              <a:sym typeface="PT Sans"/>
            </a:endParaRPr>
          </a:p>
        </p:txBody>
      </p:sp>
      <p:sp>
        <p:nvSpPr>
          <p:cNvPr id="38" name="Tekstfelt 37">
            <a:extLst>
              <a:ext uri="{FF2B5EF4-FFF2-40B4-BE49-F238E27FC236}">
                <a16:creationId xmlns:a16="http://schemas.microsoft.com/office/drawing/2014/main" id="{E214CE2F-EEE7-4D54-A7EC-84EF29E2358B}"/>
              </a:ext>
            </a:extLst>
          </p:cNvPr>
          <p:cNvSpPr txBox="1"/>
          <p:nvPr/>
        </p:nvSpPr>
        <p:spPr>
          <a:xfrm>
            <a:off x="2266239" y="6040228"/>
            <a:ext cx="6563319" cy="523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05787">
              <a:defRPr/>
            </a:pPr>
            <a:r>
              <a:rPr lang="da-DK" sz="933" dirty="0">
                <a:solidFill>
                  <a:prstClr val="black"/>
                </a:solidFill>
                <a:latin typeface="Trebuchet MS"/>
                <a:sym typeface="PT Sans"/>
              </a:rPr>
              <a:t>*Betaling for sagsbehandling kan påløbe udenfor fastprisen</a:t>
            </a:r>
          </a:p>
          <a:p>
            <a:pPr defTabSz="1105787">
              <a:defRPr/>
            </a:pPr>
            <a:r>
              <a:rPr lang="da-DK" sz="933" kern="0" dirty="0">
                <a:solidFill>
                  <a:prstClr val="black"/>
                </a:solidFill>
                <a:latin typeface="Trebuchet MS"/>
                <a:sym typeface="PT Sans"/>
              </a:rPr>
              <a:t>                                              -----</a:t>
            </a:r>
          </a:p>
          <a:p>
            <a:pPr defTabSz="1105787">
              <a:defRPr/>
            </a:pPr>
            <a:r>
              <a:rPr lang="da-DK" sz="933" dirty="0">
                <a:solidFill>
                  <a:prstClr val="black"/>
                </a:solidFill>
                <a:latin typeface="Trebuchet MS"/>
                <a:sym typeface="PT Sans"/>
              </a:rPr>
              <a:t>Abonnement og databehandlingsaftale indgås på DAHL standardkontrakt. </a:t>
            </a:r>
          </a:p>
        </p:txBody>
      </p:sp>
    </p:spTree>
    <p:extLst>
      <p:ext uri="{BB962C8B-B14F-4D97-AF65-F5344CB8AC3E}">
        <p14:creationId xmlns:p14="http://schemas.microsoft.com/office/powerpoint/2010/main" val="221232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mKYm8ihTo2baIjEPTlkN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390</Words>
  <Application>Microsoft Office PowerPoint</Application>
  <PresentationFormat>Widescreen</PresentationFormat>
  <Paragraphs>68</Paragraphs>
  <Slides>3</Slides>
  <Notes>1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12" baseType="lpstr">
      <vt:lpstr>Arial</vt:lpstr>
      <vt:lpstr>Calibri</vt:lpstr>
      <vt:lpstr>Calibri Light</vt:lpstr>
      <vt:lpstr>Open Sans</vt:lpstr>
      <vt:lpstr>Playfair Display</vt:lpstr>
      <vt:lpstr>Trebuchet MS</vt:lpstr>
      <vt:lpstr>Univers</vt:lpstr>
      <vt:lpstr>Office-tema</vt:lpstr>
      <vt:lpstr>think-cell Slide</vt:lpstr>
      <vt:lpstr>PowerPoint-præsentation</vt:lpstr>
      <vt:lpstr>DAHL Whistleblower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Luise Mai Bøgestad</dc:creator>
  <cp:lastModifiedBy>Luise Mai Bøgestad</cp:lastModifiedBy>
  <cp:revision>3</cp:revision>
  <dcterms:created xsi:type="dcterms:W3CDTF">2021-10-15T12:02:58Z</dcterms:created>
  <dcterms:modified xsi:type="dcterms:W3CDTF">2021-11-02T09:29:14Z</dcterms:modified>
</cp:coreProperties>
</file>